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85" r:id="rId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showGuides="1">
      <p:cViewPr varScale="1">
        <p:scale>
          <a:sx n="90" d="100"/>
          <a:sy n="90" d="100"/>
        </p:scale>
        <p:origin x="11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60DCE3-43E1-6612-122F-3D927F7B94E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2856-9374-9E14-8B6F-D556149B0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AF9EA7B-3CC4-3B75-3DDA-8A9DA7AD8003}"/>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692C5DBA-C245-D4F3-D7CC-0B2ADCD053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04FED6-6D9F-D9EE-D50D-CC34CA7AB4BF}"/>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183239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D93F5E-7009-BF95-031A-03AC62E45ED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44A9F57-E6D0-99F2-6037-933ABE73032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2A0285-E456-3AED-BA5D-C73E5B88A6E0}"/>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9131794D-DEB8-8A9C-87D4-52F2E69C41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3991AE-6589-E6B1-026F-40989393144F}"/>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348408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33E9C50-B79E-2EBC-FD4C-399CD191A7D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738814-3656-EB22-5319-0A28D7F4EF8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0D3712-B7CD-19BA-C344-8A918DFE2DF4}"/>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00165B6A-1CD9-7B8A-CA0C-DB2A840C52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B571AA-B998-15F6-ED5A-18504D61B21A}"/>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234552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587D5F-190A-3315-A82F-FF1A03FF74E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8016F1-F83E-39A7-035D-F0991091A83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DE1BFD-99EA-1F0C-E967-EDC22A586ED8}"/>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49F1B804-D21C-7D43-2460-807A49E338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A4E94F-F897-295A-EFF8-02CCCDDD4237}"/>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255750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F3A404-1123-5D49-CAA4-EDFE9389264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66846C-A6B1-2086-4705-35E83CECB1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8A26DD0-573D-7769-6307-FB356865E5F3}"/>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72D6874B-6A2F-D7EA-07C6-48DE2B715B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07263A-4E9C-0BD7-674F-AB5AA59790A8}"/>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1935123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1340F4-A9CA-714B-EF07-09FECD96C1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1E297D-C7F9-317D-6743-F6D129FC594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0670F7D-C5F4-CDF9-539A-09374B0093B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702CD0B-240B-FACF-F18C-A5A7B6A59FAC}"/>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6" name="フッター プレースホルダー 5">
            <a:extLst>
              <a:ext uri="{FF2B5EF4-FFF2-40B4-BE49-F238E27FC236}">
                <a16:creationId xmlns:a16="http://schemas.microsoft.com/office/drawing/2014/main" id="{DBA467F5-694F-B721-1D7B-D04D75BE981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D2414E-5E2E-729B-4E8D-F9F23AD5C2C5}"/>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35509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FDB4D0-DC8B-18A3-BC10-83D06B6A6B9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161A79-F6C3-0510-B91E-41C953A86C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00FA80D-7C4F-78BC-BE1C-6C85603C29C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49318CE-C54C-832A-A519-F298DE587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F89B977-4657-0156-3281-908B27BD2D9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26A73DD-C7A0-7B1B-61B6-6ECBC82FDAED}"/>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8" name="フッター プレースホルダー 7">
            <a:extLst>
              <a:ext uri="{FF2B5EF4-FFF2-40B4-BE49-F238E27FC236}">
                <a16:creationId xmlns:a16="http://schemas.microsoft.com/office/drawing/2014/main" id="{3C266887-908C-C37C-07B8-96C2CFB8535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E3CC9D-BF45-9BEB-2F9C-3A55B961A056}"/>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117262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53ED00-F22C-70DE-5695-79BAC0C9D2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D818593-0BC2-3651-7988-E48A33DA9566}"/>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4" name="フッター プレースホルダー 3">
            <a:extLst>
              <a:ext uri="{FF2B5EF4-FFF2-40B4-BE49-F238E27FC236}">
                <a16:creationId xmlns:a16="http://schemas.microsoft.com/office/drawing/2014/main" id="{65996852-AF6B-B8F6-4B8D-8ABEFAC0A5A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7AFD36F-108D-FD1A-8769-3632193ECA22}"/>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4132425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6692EA3-2E60-A9C0-9FE0-CCFF4FAAE382}"/>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3" name="フッター プレースホルダー 2">
            <a:extLst>
              <a:ext uri="{FF2B5EF4-FFF2-40B4-BE49-F238E27FC236}">
                <a16:creationId xmlns:a16="http://schemas.microsoft.com/office/drawing/2014/main" id="{30888FCB-FF05-42EC-22AD-FA898C873DB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C942C2D-8380-7DD4-2BC1-13B7AF92E7ED}"/>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27650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82D008-5B9F-2874-2C7C-1D74E9EE29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A3B1D-0B94-6D51-7516-D392D214E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B7481EC-0D58-1D5D-020B-4E7EB3FB1C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C3CD7E5-91B9-B5BE-091D-0060DA6984DF}"/>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6" name="フッター プレースホルダー 5">
            <a:extLst>
              <a:ext uri="{FF2B5EF4-FFF2-40B4-BE49-F238E27FC236}">
                <a16:creationId xmlns:a16="http://schemas.microsoft.com/office/drawing/2014/main" id="{9EABDFDD-AC98-94AF-5877-D9C8C8A78B7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89B4F1-C6FA-9532-26D2-913C0E23EC7D}"/>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421727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BA7B10-05DC-A8F3-668A-BE13676E311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B350CF-FB73-CA96-A72D-4469DC97CA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90C102-9A15-D63E-135D-7DAA78E89A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4AD1DD-8E9E-1B34-1DAB-268DB1890A77}"/>
              </a:ext>
            </a:extLst>
          </p:cNvPr>
          <p:cNvSpPr>
            <a:spLocks noGrp="1"/>
          </p:cNvSpPr>
          <p:nvPr>
            <p:ph type="dt" sz="half" idx="10"/>
          </p:nvPr>
        </p:nvSpPr>
        <p:spPr/>
        <p:txBody>
          <a:bodyPr/>
          <a:lstStyle/>
          <a:p>
            <a:fld id="{13F1A584-9732-4830-A7D6-68AD491DC23F}" type="datetimeFigureOut">
              <a:rPr kumimoji="1" lang="ja-JP" altLang="en-US" smtClean="0"/>
              <a:t>2023/2/6</a:t>
            </a:fld>
            <a:endParaRPr kumimoji="1" lang="ja-JP" altLang="en-US"/>
          </a:p>
        </p:txBody>
      </p:sp>
      <p:sp>
        <p:nvSpPr>
          <p:cNvPr id="6" name="フッター プレースホルダー 5">
            <a:extLst>
              <a:ext uri="{FF2B5EF4-FFF2-40B4-BE49-F238E27FC236}">
                <a16:creationId xmlns:a16="http://schemas.microsoft.com/office/drawing/2014/main" id="{701976FD-59C3-DED9-F2BE-47DE5A4D12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2D36F7-2592-7E11-0032-D424103490EB}"/>
              </a:ext>
            </a:extLst>
          </p:cNvPr>
          <p:cNvSpPr>
            <a:spLocks noGrp="1"/>
          </p:cNvSpPr>
          <p:nvPr>
            <p:ph type="sldNum" sz="quarter" idx="12"/>
          </p:nvPr>
        </p:nvSpPr>
        <p:spPr/>
        <p:txBody>
          <a:body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2863594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B09309-CCAC-7A2E-6AB5-459F3A34C9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61C3EAF-C9AD-4906-4B23-D8F5716579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762C16-0EC2-44DE-FA03-3C4CEDE3D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1A584-9732-4830-A7D6-68AD491DC23F}" type="datetimeFigureOut">
              <a:rPr kumimoji="1" lang="ja-JP" altLang="en-US" smtClean="0"/>
              <a:t>2023/2/6</a:t>
            </a:fld>
            <a:endParaRPr kumimoji="1" lang="ja-JP" altLang="en-US"/>
          </a:p>
        </p:txBody>
      </p:sp>
      <p:sp>
        <p:nvSpPr>
          <p:cNvPr id="5" name="フッター プレースホルダー 4">
            <a:extLst>
              <a:ext uri="{FF2B5EF4-FFF2-40B4-BE49-F238E27FC236}">
                <a16:creationId xmlns:a16="http://schemas.microsoft.com/office/drawing/2014/main" id="{CA7BE9B6-A022-578E-EDCC-D91C2F181D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C44ADA0-BFD0-ECF8-92EC-B1F1FC608F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B07D2-1FA9-47E2-AC10-9E730EFBD6F0}" type="slidenum">
              <a:rPr kumimoji="1" lang="ja-JP" altLang="en-US" smtClean="0"/>
              <a:t>‹#›</a:t>
            </a:fld>
            <a:endParaRPr kumimoji="1" lang="ja-JP" altLang="en-US"/>
          </a:p>
        </p:txBody>
      </p:sp>
    </p:spTree>
    <p:extLst>
      <p:ext uri="{BB962C8B-B14F-4D97-AF65-F5344CB8AC3E}">
        <p14:creationId xmlns:p14="http://schemas.microsoft.com/office/powerpoint/2010/main" val="51108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5D75C32-9F81-D985-3979-290BCF21C25A}"/>
              </a:ext>
            </a:extLst>
          </p:cNvPr>
          <p:cNvSpPr>
            <a:spLocks noGrp="1"/>
          </p:cNvSpPr>
          <p:nvPr>
            <p:ph idx="1"/>
          </p:nvPr>
        </p:nvSpPr>
        <p:spPr>
          <a:xfrm>
            <a:off x="424543" y="827315"/>
            <a:ext cx="11484428" cy="5806848"/>
          </a:xfrm>
        </p:spPr>
        <p:txBody>
          <a:bodyPr tIns="108000" bIns="108000">
            <a:normAutofit fontScale="32500" lnSpcReduction="20000"/>
          </a:bodyPr>
          <a:lstStyle/>
          <a:p>
            <a:pPr marL="0"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3700"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SIC</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戦略提言」に至る「戦略提言サブグループ」の構成・提言作成の進め方について</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は</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、以下</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の通りです。</a:t>
            </a:r>
            <a:endPar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lvl="0"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木村主査の執筆による、「</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戦略提言（ドラフト</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1</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）」を添付</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します</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ドラフトに続く提言の後半部分を皆で作成することが活動の目的です。</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lvl="0" indent="0" algn="just">
              <a:lnSpc>
                <a:spcPct val="170000"/>
              </a:lnSpc>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下記の（１）～（</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５</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）の分野について、サブグループ担当</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プラットフォーム</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リーダー</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とともにサブグループのメンバーの方は</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提言の取りまとめをお願いたします。</a:t>
            </a:r>
          </a:p>
          <a:p>
            <a:pPr marL="0" indent="0" algn="just">
              <a:buNone/>
            </a:pP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リーダの</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割り当て案</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は</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WG</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で確定しており下記です</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914400" lvl="2" indent="0" algn="just">
              <a:buNone/>
            </a:pPr>
            <a:r>
              <a:rPr lang="en-US" altLang="ja-JP" sz="37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１</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ロジスティックス</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藤野（</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NRI)</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、河合（学習院大）、西成（東大）　</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914400" lvl="2"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（２）</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エネルギー</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舩橋（個人）、高木（個人）</a:t>
            </a:r>
          </a:p>
          <a:p>
            <a:pPr marL="914400" lvl="2"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（３）</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防災</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赤津（日立システムズ）、宮前（富士通）　</a:t>
            </a:r>
          </a:p>
          <a:p>
            <a:pPr marL="914400" lvl="2"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（４）</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ヘルスケア</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高橋（ニューチャーネットワーク）　山本（東大）</a:t>
            </a:r>
          </a:p>
          <a:p>
            <a:pPr marL="914400" lvl="2"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（５）</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金融</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藤井</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（損保ジャパン）　寺野（千葉商科大）</a:t>
            </a:r>
          </a:p>
          <a:p>
            <a:pPr marL="914400" lvl="2"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（６）</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科学技術　</a:t>
            </a:r>
            <a:r>
              <a:rPr lang="ja-JP" altLang="en-US" sz="37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木村　出口</a:t>
            </a:r>
          </a:p>
          <a:p>
            <a:pPr marL="0" indent="0" algn="just">
              <a:buNone/>
            </a:pP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全体統括　松本　木村　出口</a:t>
            </a:r>
          </a:p>
          <a:p>
            <a:pPr marL="0" lvl="0" indent="0" algn="just">
              <a:buNone/>
            </a:pP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lvl="0"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今後、（１）～（５）に、</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会員企業を割り当て、提言立案に参画して頂</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きます</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委員又は適任者の選抜をお願いします。割り当ては次スライド参照。</a:t>
            </a:r>
            <a:endPar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lvl="0" indent="0" algn="just">
              <a:buNone/>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戦略フォーラムで講演を頂いた有識者の方々には、それぞれの分野でのアドバイザーをお願いする</a:t>
            </a:r>
            <a:r>
              <a:rPr lang="ja-JP" altLang="en-US" sz="37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予定</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です</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p>
          <a:p>
            <a:pPr marL="0" lvl="0" indent="0" algn="just">
              <a:buNone/>
            </a:pP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■スケジュール等　</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buFont typeface="Wingdings" panose="05000000000000000000" pitchFamily="2" charset="2"/>
              <a:buChar char="Ø"/>
            </a:pP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1</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カ月半くらいで、それぞれの分野での提言をまとめたい。</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buFont typeface="Wingdings" panose="05000000000000000000" pitchFamily="2" charset="2"/>
              <a:buChar char="Ø"/>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したがって</a:t>
            </a:r>
            <a:r>
              <a:rPr lang="ja-JP" altLang="ja-JP" sz="3700" b="1"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3700" b="1"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4</a:t>
            </a:r>
            <a:r>
              <a:rPr lang="ja-JP" altLang="ja-JP" sz="3700" b="1"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月中くらいまでに提言をまとめ、できたら</a:t>
            </a:r>
            <a:r>
              <a:rPr lang="en-US" altLang="ja-JP" sz="3700" b="1"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5</a:t>
            </a:r>
            <a:r>
              <a:rPr lang="ja-JP" altLang="ja-JP" sz="3700" b="1"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月にシンポジウムを開催したい</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p>
          <a:p>
            <a:pPr algn="just">
              <a:buFont typeface="Wingdings" panose="05000000000000000000" pitchFamily="2" charset="2"/>
              <a:buChar char="Ø"/>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サブグループの会合の日程調整や</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Teams</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の</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設定は、</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事務局で対応</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します</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p>
          <a:p>
            <a:pPr algn="just">
              <a:buFont typeface="Wingdings" panose="05000000000000000000" pitchFamily="2" charset="2"/>
              <a:buChar char="Ø"/>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各</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会員企業の割り当て</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は添付を考えており、</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登録されている</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委員または、他の方にお願いする予定です。</a:t>
            </a: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buFont typeface="Wingdings" panose="05000000000000000000" pitchFamily="2" charset="2"/>
              <a:buChar char="Ø"/>
            </a:pP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担当・連絡先については、皆様にお伝えし、各会員企業に依頼を発送いたします。</a:t>
            </a:r>
          </a:p>
          <a:p>
            <a:pPr marL="0" indent="0" algn="just">
              <a:buNone/>
            </a:pPr>
            <a:endPar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algn="just">
              <a:buNone/>
            </a:pP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以上、お忙しい</a:t>
            </a:r>
            <a:r>
              <a:rPr lang="ja-JP" altLang="en-US"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かと思いますが</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SIC</a:t>
            </a:r>
            <a:r>
              <a:rPr lang="ja-JP" altLang="en-US" sz="37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からの戦略</a:t>
            </a:r>
            <a:r>
              <a:rPr lang="ja-JP" altLang="ja-JP" sz="37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提言の作成にご協力をお願いいたします。</a:t>
            </a:r>
          </a:p>
        </p:txBody>
      </p:sp>
      <p:sp>
        <p:nvSpPr>
          <p:cNvPr id="4" name="タイトル 1">
            <a:extLst>
              <a:ext uri="{FF2B5EF4-FFF2-40B4-BE49-F238E27FC236}">
                <a16:creationId xmlns:a16="http://schemas.microsoft.com/office/drawing/2014/main" id="{6152D534-2BBA-8D0B-28D7-7587FC672BC1}"/>
              </a:ext>
            </a:extLst>
          </p:cNvPr>
          <p:cNvSpPr>
            <a:spLocks noGrp="1"/>
          </p:cNvSpPr>
          <p:nvPr>
            <p:ph type="title"/>
          </p:nvPr>
        </p:nvSpPr>
        <p:spPr>
          <a:xfrm>
            <a:off x="500063" y="223838"/>
            <a:ext cx="11409362" cy="396875"/>
          </a:xfrm>
        </p:spPr>
        <p:txBody>
          <a:bodyPr>
            <a:noAutofit/>
          </a:bodyPr>
          <a:lstStyle/>
          <a:p>
            <a:pPr algn="ctr"/>
            <a:r>
              <a:rPr kumimoji="1" lang="ja-JP" altLang="en-US" sz="2800" dirty="0">
                <a:latin typeface="BIZ UDPゴシック" panose="020B0400000000000000" pitchFamily="50" charset="-128"/>
                <a:ea typeface="BIZ UDPゴシック" panose="020B0400000000000000" pitchFamily="50" charset="-128"/>
              </a:rPr>
              <a:t>戦略提言</a:t>
            </a:r>
            <a:r>
              <a:rPr kumimoji="1" lang="en-US" altLang="ja-JP" sz="2800" dirty="0">
                <a:latin typeface="BIZ UDPゴシック" panose="020B0400000000000000" pitchFamily="50" charset="-128"/>
                <a:ea typeface="BIZ UDPゴシック" panose="020B0400000000000000" pitchFamily="50" charset="-128"/>
              </a:rPr>
              <a:t>WG</a:t>
            </a:r>
            <a:r>
              <a:rPr kumimoji="1" lang="ja-JP" altLang="en-US" sz="2800" dirty="0">
                <a:latin typeface="BIZ UDPゴシック" panose="020B0400000000000000" pitchFamily="50" charset="-128"/>
                <a:ea typeface="BIZ UDPゴシック" panose="020B0400000000000000" pitchFamily="50" charset="-128"/>
              </a:rPr>
              <a:t>サブグループ活動の進め方</a:t>
            </a:r>
          </a:p>
        </p:txBody>
      </p:sp>
    </p:spTree>
    <p:extLst>
      <p:ext uri="{BB962C8B-B14F-4D97-AF65-F5344CB8AC3E}">
        <p14:creationId xmlns:p14="http://schemas.microsoft.com/office/powerpoint/2010/main" val="248675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D5C7F8-FCCB-B99F-CA16-4A1EDB4CF33F}"/>
              </a:ext>
            </a:extLst>
          </p:cNvPr>
          <p:cNvSpPr>
            <a:spLocks noGrp="1"/>
          </p:cNvSpPr>
          <p:nvPr>
            <p:ph type="title"/>
          </p:nvPr>
        </p:nvSpPr>
        <p:spPr>
          <a:xfrm>
            <a:off x="838200" y="311860"/>
            <a:ext cx="10515600" cy="407232"/>
          </a:xfrm>
        </p:spPr>
        <p:txBody>
          <a:bodyPr>
            <a:noAutofit/>
          </a:bodyPr>
          <a:lstStyle/>
          <a:p>
            <a:pPr algn="ctr"/>
            <a:r>
              <a:rPr kumimoji="1" lang="ja-JP" altLang="en-US" sz="2800" dirty="0">
                <a:latin typeface="BIZ UDPゴシック" panose="020B0400000000000000" pitchFamily="50" charset="-128"/>
                <a:ea typeface="BIZ UDPゴシック" panose="020B0400000000000000" pitchFamily="50" charset="-128"/>
              </a:rPr>
              <a:t>戦略提言</a:t>
            </a:r>
            <a:r>
              <a:rPr kumimoji="1" lang="en-US" altLang="ja-JP" sz="2800" dirty="0">
                <a:latin typeface="BIZ UDPゴシック" panose="020B0400000000000000" pitchFamily="50" charset="-128"/>
                <a:ea typeface="BIZ UDPゴシック" panose="020B0400000000000000" pitchFamily="50" charset="-128"/>
              </a:rPr>
              <a:t>WG</a:t>
            </a:r>
            <a:r>
              <a:rPr kumimoji="1" lang="ja-JP" altLang="en-US" sz="2800" dirty="0">
                <a:latin typeface="BIZ UDPゴシック" panose="020B0400000000000000" pitchFamily="50" charset="-128"/>
                <a:ea typeface="BIZ UDPゴシック" panose="020B0400000000000000" pitchFamily="50" charset="-128"/>
              </a:rPr>
              <a:t>サブグループにおける会員企業の割り当て</a:t>
            </a:r>
          </a:p>
        </p:txBody>
      </p:sp>
      <p:sp>
        <p:nvSpPr>
          <p:cNvPr id="3" name="コンテンツ プレースホルダー 2">
            <a:extLst>
              <a:ext uri="{FF2B5EF4-FFF2-40B4-BE49-F238E27FC236}">
                <a16:creationId xmlns:a16="http://schemas.microsoft.com/office/drawing/2014/main" id="{443B2CC1-CF3E-53D6-A0A1-B0E310DF201E}"/>
              </a:ext>
            </a:extLst>
          </p:cNvPr>
          <p:cNvSpPr>
            <a:spLocks noGrp="1"/>
          </p:cNvSpPr>
          <p:nvPr>
            <p:ph idx="1"/>
          </p:nvPr>
        </p:nvSpPr>
        <p:spPr>
          <a:xfrm>
            <a:off x="838200" y="985421"/>
            <a:ext cx="10515600" cy="5191542"/>
          </a:xfrm>
        </p:spPr>
        <p:txBody>
          <a:bodyPr>
            <a:normAutofit fontScale="70000" lnSpcReduction="20000"/>
          </a:bodyPr>
          <a:lstStyle/>
          <a:p>
            <a:pPr marL="0" indent="0" algn="just">
              <a:lnSpc>
                <a:spcPct val="150000"/>
              </a:lnSpc>
              <a:buNone/>
            </a:pP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（１）ロジステイック</a:t>
            </a:r>
            <a:r>
              <a:rPr lang="ja-JP" altLang="en-US"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ス</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：リーダ　藤野（</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NRI)</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、河合（学習院大）</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西成（東大）</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rPr>
              <a:t>日本郵船　日立物流　東芝　　テクノバ　ファナック　</a:t>
            </a:r>
            <a:r>
              <a:rPr lang="en-US"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rPr>
              <a:t>NRI</a:t>
            </a:r>
            <a:r>
              <a:rPr lang="ja-JP" altLang="en-US"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a:t>
            </a: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エネルギー</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リーダ　舩橋（個人）　高木（個人）</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rPr>
              <a:t>東京ガス　三菱重工、横河電機　日立制御システム</a:t>
            </a:r>
            <a:endParaRPr lang="ja-JP"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防災</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リーダ　赤津（日立システムズ）　宮前（富士通）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構造計画　東芝　富士通　マツダ　</a:t>
            </a:r>
            <a:r>
              <a:rPr lang="en-US" altLang="ja-JP"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NTT</a:t>
            </a:r>
            <a:r>
              <a:rPr lang="ja-JP" altLang="en-US"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コムウェア　日立システムズ</a:t>
            </a:r>
            <a:endParaRPr lang="ja-JP"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（４）</a:t>
            </a: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ヘルスケア</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リーダ　高橋（ニューチャーネットワーク）　山本（東大）</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三菱電機　</a:t>
            </a:r>
            <a:r>
              <a:rPr lang="en-US" altLang="ja-JP"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JSOL</a:t>
            </a:r>
            <a:r>
              <a:rPr lang="ja-JP" altLang="en-US"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　ニューチャーネットワーク　</a:t>
            </a:r>
            <a:r>
              <a:rPr lang="en-US" altLang="ja-JP"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SCSK</a:t>
            </a:r>
            <a:r>
              <a:rPr lang="ja-JP" altLang="en-US" sz="180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rPr>
              <a:t>　　日立国際電気</a:t>
            </a:r>
            <a:endParaRPr lang="ja-JP"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（５）</a:t>
            </a: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金融</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リーダ　藤井（損保ジャパン）　寺野（千葉商科大）</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rPr>
              <a:t>三井住友銀行　損保ジャパン　日鉄ソリューション　クエスト　ＮＴＴドコモ</a:t>
            </a:r>
            <a:endParaRPr lang="ja-JP" altLang="ja-JP" sz="1800" b="1" kern="100" dirty="0">
              <a:solidFill>
                <a:srgbClr val="C00000"/>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（６）</a:t>
            </a:r>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科学技術</a:t>
            </a:r>
            <a:r>
              <a:rPr lang="ja-JP" altLang="en-US"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木村　出口</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50000"/>
              </a:lnSpc>
              <a:buNone/>
            </a:pPr>
            <a:r>
              <a:rPr lang="ja-JP" altLang="en-US" sz="2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全体統括　　　　　　松本　木村　出口</a:t>
            </a:r>
            <a:endParaRPr lang="ja-JP" altLang="ja-JP" sz="2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4430352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556</Words>
  <Application>Microsoft Office PowerPoint</Application>
  <PresentationFormat>ワイド画面</PresentationFormat>
  <Paragraphs>37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ＭＳ Ｐゴシック</vt:lpstr>
      <vt:lpstr>游ゴシック</vt:lpstr>
      <vt:lpstr>游ゴシック Light</vt:lpstr>
      <vt:lpstr>游明朝</vt:lpstr>
      <vt:lpstr>Arial</vt:lpstr>
      <vt:lpstr>Calibri</vt:lpstr>
      <vt:lpstr>Wingdings</vt:lpstr>
      <vt:lpstr>Office テーマ</vt:lpstr>
      <vt:lpstr>戦略提言WGサブグループ活動の進め方</vt:lpstr>
      <vt:lpstr>戦略提言WGサブグループにおける会員企業の割り当て</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SIC戦略提言WGサブグループ　メンバー割り当て（1/24）</dc:title>
  <dc:creator>出口 光一郎</dc:creator>
  <cp:lastModifiedBy>システムイノベーション センター</cp:lastModifiedBy>
  <cp:revision>16</cp:revision>
  <cp:lastPrinted>2023-02-06T06:21:25Z</cp:lastPrinted>
  <dcterms:created xsi:type="dcterms:W3CDTF">2023-01-26T00:52:29Z</dcterms:created>
  <dcterms:modified xsi:type="dcterms:W3CDTF">2023-02-06T06:37:00Z</dcterms:modified>
</cp:coreProperties>
</file>